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65" r:id="rId6"/>
    <p:sldId id="271" r:id="rId7"/>
    <p:sldId id="259" r:id="rId8"/>
    <p:sldId id="260" r:id="rId9"/>
    <p:sldId id="269" r:id="rId10"/>
    <p:sldId id="261" r:id="rId11"/>
    <p:sldId id="262" r:id="rId12"/>
    <p:sldId id="263" r:id="rId13"/>
    <p:sldId id="270" r:id="rId14"/>
    <p:sldId id="266" r:id="rId15"/>
    <p:sldId id="267" r:id="rId16"/>
    <p:sldId id="258" r:id="rId17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D56524-A82F-4FD5-B8DA-7BA52E29768C}" v="30" dt="2023-02-26T22:22:56.3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8" autoAdjust="0"/>
    <p:restoredTop sz="94660"/>
  </p:normalViewPr>
  <p:slideViewPr>
    <p:cSldViewPr snapToGrid="0">
      <p:cViewPr varScale="1">
        <p:scale>
          <a:sx n="79" d="100"/>
          <a:sy n="79" d="100"/>
        </p:scale>
        <p:origin x="6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B98A4A-3366-9540-C600-5C5022309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0FCF6F7-175D-9C2F-943C-7F71AE626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9DE6DA3-1857-F57F-6935-C77F47836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ED87D2D-3F44-3C0A-08B8-AA5FEEA91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FDB4B9C-E85C-156A-F681-B3D64E6F7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65134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92A72-E4DF-055A-5FA1-C0BAD11E9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D50B57E-F078-2475-3F92-10180A94E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D820576-2D2E-B83A-A6F2-DE7BC36D4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17D68C6-D36E-35A0-0930-EB613672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564998F-AE98-86C4-3DF4-D3F31065E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35536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7EF33EB-3ECE-95B6-EA4F-0294EBC8F5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B22C4E9-0717-DE03-0EF5-2C998DD041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379BB94-5553-E231-440F-04AB8A7FF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DD0150D-C3FE-4F41-7579-FEC16FF8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8C4EADE-E8FE-A8ED-9AA5-40A471363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355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622E91-2599-94ED-1879-D99D2D3F2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575089-6A3D-A4C6-914F-B70D34A4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BCA1A89-0EA7-4531-D044-E9674D6C4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C51DC3D-3E85-7DC7-2FF5-2F0F9CF39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D02A9BF-9E8E-D898-B900-8922CB572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4417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23BA4-9992-3D09-4BF9-F883A5093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0ED6CCE-A2C2-97C6-D62D-F8F374356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8E3FC64-E9CB-49B0-D661-0F83CF035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50EDCCE-95F0-7FD1-7772-274B4A082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9205C71-4262-FBB1-7F3C-25899EC33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8913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E20829-1404-DA23-26D7-59BC1C434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49471A-96FA-B9F9-8A9A-A2BA8907E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4B802D6-20D0-A8B2-0417-4C75E7D92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A89B67C-30D2-ACB8-0E2E-5B3F9E63F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26FBA90-C6DE-6629-80C6-CCF9E927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B2F0847-21FD-8EA0-FB75-EC19D01A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3844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2D1BA1-0178-54C3-F373-05F069FA5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5101A89-D162-A026-1266-8D39212D2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CC28604-8F52-67D1-245A-B11D06B5A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D18DE83-D4B5-C25B-5B7D-71694D459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81FCB8CC-989F-63C8-7E1D-9DB6A0219D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FE7D92B-ACA6-6E5C-19FC-D24E03A3E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479CAFC0-942C-2354-ACAE-12920CE35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5EE5F7C8-FBA5-ABAE-724A-A1E5E49BE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1365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C4D37B-E530-DFE3-F69E-BCAA8AC8D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87974FB-A9F7-AA95-F67C-B9F4473C2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60F58A-47A7-ADF6-4A07-A897CB7FC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422F474-3F68-86FE-C71F-E69B7BA52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4291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2CFE1BE-05B2-F118-C431-73C16663E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F6532DC-C73C-CBD8-675A-280C44C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0690EC3-503F-F327-056B-1E6B9D4B4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9121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E68F9-E18C-0725-DC0A-D837B27AB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9A31BB-C7AB-F728-EEA0-099C91259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C6B3811-B211-6CA3-7CB1-F1E298BB3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0AAB952-8A71-A270-0949-115F80659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CE31912-DDDE-1E48-02AC-8C398E50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351937B-5545-244F-8C8C-D78A1BD9C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86615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1E20E9-9551-6C76-0DBB-70AC25D9B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F9701AE4-9401-ED2E-E4A4-E64945F98E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F281A1F-4465-EBBB-943D-A4A1A2C92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A7E5602-3A4D-479B-385B-A09751663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F615BDF-983D-215E-4E36-E699E4A8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40DB4AC-7EAE-195E-E447-4143C7559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79268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C85CC73-C089-8D9A-3AB4-ED0567E5A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E949A4E-D2D5-4848-1531-257F2F4EF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70DC5FD-484F-69B2-E266-D5D3ECEED4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D4338-2C5D-4B76-94B5-CADD70C4D08A}" type="datetimeFigureOut">
              <a:rPr lang="nl-BE" smtClean="0"/>
              <a:t>8/03/2023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C30A62B-4319-2628-90DF-E243879BFC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622839A-4309-A57C-10E0-9D0F5DD31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4484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EE9DE6-C00C-BAE3-B85B-119E329D1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3563"/>
            <a:ext cx="9144000" cy="1112837"/>
          </a:xfrm>
        </p:spPr>
        <p:txBody>
          <a:bodyPr>
            <a:normAutofit/>
          </a:bodyPr>
          <a:lstStyle/>
          <a:p>
            <a:r>
              <a:rPr lang="nl-BE" sz="2800" i="1" dirty="0" err="1"/>
              <a:t>Mid</a:t>
            </a:r>
            <a:r>
              <a:rPr lang="nl-BE" sz="2800" i="1" dirty="0"/>
              <a:t>-term thesis </a:t>
            </a:r>
            <a:r>
              <a:rPr lang="nl-BE" sz="2800" i="1" dirty="0" err="1"/>
              <a:t>presentation</a:t>
            </a:r>
            <a:r>
              <a:rPr lang="nl-BE" sz="2800" i="1" dirty="0"/>
              <a:t> (27/02/2023)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A211F03-43B5-1AFD-6304-F464FBDE7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92867"/>
            <a:ext cx="9144000" cy="3471333"/>
          </a:xfrm>
        </p:spPr>
        <p:txBody>
          <a:bodyPr>
            <a:normAutofit fontScale="40000" lnSpcReduction="20000"/>
          </a:bodyPr>
          <a:lstStyle/>
          <a:p>
            <a:pPr algn="l"/>
            <a:endParaRPr lang="nl-BE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31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23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THE EFFECTIVITY OF WEIRS FOR THE LOCAL GROUNDWATER RECHARGE IN THE CATCHEMENT OF THE GONDEBEEK </a:t>
            </a:r>
          </a:p>
          <a:p>
            <a:r>
              <a:rPr lang="en-US" sz="9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– </a:t>
            </a:r>
          </a:p>
          <a:p>
            <a:r>
              <a:rPr lang="en-US" sz="9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Anne-Marie Braspenning</a:t>
            </a:r>
            <a:endParaRPr lang="nl-BE" sz="120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40EC4F2-2035-A8D2-DE28-D0B5EBC69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2502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7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AE6C9F-3D38-138D-3E32-B4A81FB59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is next?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A2BF6B8-3F4C-E487-541F-4C86FD6D3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Fix </a:t>
            </a:r>
            <a:r>
              <a:rPr lang="nl-BE" dirty="0" err="1"/>
              <a:t>ditch</a:t>
            </a:r>
            <a:r>
              <a:rPr lang="nl-BE" dirty="0"/>
              <a:t> water level</a:t>
            </a:r>
          </a:p>
          <a:p>
            <a:r>
              <a:rPr lang="nl-BE" dirty="0"/>
              <a:t>Last data point?</a:t>
            </a:r>
          </a:p>
          <a:p>
            <a:r>
              <a:rPr lang="nl-BE" dirty="0"/>
              <a:t>Open </a:t>
            </a:r>
            <a:r>
              <a:rPr lang="nl-BE" dirty="0" err="1"/>
              <a:t>weirs</a:t>
            </a:r>
            <a:r>
              <a:rPr lang="nl-BE" dirty="0"/>
              <a:t>?</a:t>
            </a:r>
          </a:p>
          <a:p>
            <a:r>
              <a:rPr lang="nl-BE" dirty="0"/>
              <a:t>Time series analysis: ‘PASTAS’</a:t>
            </a:r>
          </a:p>
          <a:p>
            <a:pPr lvl="1"/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precipitation</a:t>
            </a:r>
            <a:endParaRPr lang="nl-BE" dirty="0"/>
          </a:p>
          <a:p>
            <a:pPr lvl="1"/>
            <a:r>
              <a:rPr lang="nl-BE" dirty="0"/>
              <a:t>Link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ditch</a:t>
            </a:r>
            <a:r>
              <a:rPr lang="nl-BE" dirty="0"/>
              <a:t> water level?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8E1A216-6BDB-7D93-4779-B96990ED5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714" y="2377052"/>
            <a:ext cx="6302286" cy="448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71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02BA8FD-627C-0188-9ED5-975FB12DE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HYDRUS MODELLING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9943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8F9170-A57D-EA45-93BE-5BEBB64D7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0479AD7-A32C-76D8-8469-F3EA5DB2E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2D </a:t>
            </a:r>
            <a:r>
              <a:rPr lang="nl-BE" dirty="0" err="1"/>
              <a:t>simulation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1 </a:t>
            </a:r>
            <a:r>
              <a:rPr lang="nl-BE" dirty="0" err="1"/>
              <a:t>piezometer</a:t>
            </a:r>
            <a:r>
              <a:rPr lang="nl-BE" dirty="0"/>
              <a:t> </a:t>
            </a:r>
            <a:r>
              <a:rPr lang="nl-BE" dirty="0">
                <a:sym typeface="Wingdings" panose="05000000000000000000" pitchFamily="2" charset="2"/>
              </a:rPr>
              <a:t> produce </a:t>
            </a:r>
            <a:r>
              <a:rPr lang="nl-BE" dirty="0" err="1">
                <a:sym typeface="Wingdings" panose="05000000000000000000" pitchFamily="2" charset="2"/>
              </a:rPr>
              <a:t>the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same</a:t>
            </a:r>
            <a:r>
              <a:rPr lang="nl-BE" dirty="0">
                <a:sym typeface="Wingdings" panose="05000000000000000000" pitchFamily="2" charset="2"/>
              </a:rPr>
              <a:t> trend?</a:t>
            </a:r>
          </a:p>
          <a:p>
            <a:pPr lvl="1"/>
            <a:r>
              <a:rPr lang="nl-BE" dirty="0">
                <a:sym typeface="Wingdings" panose="05000000000000000000" pitchFamily="2" charset="2"/>
              </a:rPr>
              <a:t>22/09/2022 – 30/01/2023</a:t>
            </a:r>
          </a:p>
          <a:p>
            <a:pPr lvl="1"/>
            <a:r>
              <a:rPr lang="nl-BE" dirty="0">
                <a:sym typeface="Wingdings" panose="05000000000000000000" pitchFamily="2" charset="2"/>
              </a:rPr>
              <a:t>BC: </a:t>
            </a:r>
            <a:r>
              <a:rPr lang="nl-BE" dirty="0" err="1">
                <a:sym typeface="Wingdings" panose="05000000000000000000" pitchFamily="2" charset="2"/>
              </a:rPr>
              <a:t>variable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head</a:t>
            </a:r>
            <a:r>
              <a:rPr lang="nl-BE" dirty="0">
                <a:sym typeface="Wingdings" panose="05000000000000000000" pitchFamily="2" charset="2"/>
              </a:rPr>
              <a:t>  </a:t>
            </a:r>
            <a:r>
              <a:rPr lang="nl-BE" dirty="0" err="1">
                <a:sym typeface="Wingdings" panose="05000000000000000000" pitchFamily="2" charset="2"/>
              </a:rPr>
              <a:t>variable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ditch</a:t>
            </a:r>
            <a:r>
              <a:rPr lang="nl-BE" dirty="0">
                <a:sym typeface="Wingdings" panose="05000000000000000000" pitchFamily="2" charset="2"/>
              </a:rPr>
              <a:t> water level</a:t>
            </a:r>
          </a:p>
          <a:p>
            <a:pPr lvl="1"/>
            <a:r>
              <a:rPr lang="nl-BE" dirty="0">
                <a:sym typeface="Wingdings" panose="05000000000000000000" pitchFamily="2" charset="2"/>
              </a:rPr>
              <a:t>IC: water content: wrong </a:t>
            </a:r>
            <a:r>
              <a:rPr lang="nl-BE" dirty="0" err="1">
                <a:sym typeface="Wingdings" panose="05000000000000000000" pitchFamily="2" charset="2"/>
              </a:rPr>
              <a:t>calculations</a:t>
            </a:r>
            <a:endParaRPr lang="nl-BE" dirty="0">
              <a:sym typeface="Wingdings" panose="05000000000000000000" pitchFamily="2" charset="2"/>
            </a:endParaRPr>
          </a:p>
          <a:p>
            <a:pPr lvl="2"/>
            <a:r>
              <a:rPr lang="nl-BE" dirty="0" err="1">
                <a:sym typeface="Wingdings" panose="05000000000000000000" pitchFamily="2" charset="2"/>
              </a:rPr>
              <a:t>Pressure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head</a:t>
            </a:r>
            <a:r>
              <a:rPr lang="nl-BE" dirty="0">
                <a:sym typeface="Wingdings" panose="05000000000000000000" pitchFamily="2" charset="2"/>
              </a:rPr>
              <a:t>: equilibrium at 1800cm</a:t>
            </a:r>
          </a:p>
          <a:p>
            <a:r>
              <a:rPr lang="nl-BE" dirty="0">
                <a:sym typeface="Wingdings" panose="05000000000000000000" pitchFamily="2" charset="2"/>
              </a:rPr>
              <a:t>3D </a:t>
            </a:r>
            <a:r>
              <a:rPr lang="nl-BE" dirty="0" err="1">
                <a:sym typeface="Wingdings" panose="05000000000000000000" pitchFamily="2" charset="2"/>
              </a:rPr>
              <a:t>simulation</a:t>
            </a:r>
            <a:r>
              <a:rPr lang="nl-BE" dirty="0">
                <a:sym typeface="Wingdings" panose="05000000000000000000" pitchFamily="2" charset="2"/>
              </a:rPr>
              <a:t>: 3D </a:t>
            </a:r>
            <a:r>
              <a:rPr lang="nl-BE" dirty="0" err="1">
                <a:sym typeface="Wingdings" panose="05000000000000000000" pitchFamily="2" charset="2"/>
              </a:rPr>
              <a:t>layered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with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thickness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vectors</a:t>
            </a:r>
            <a:endParaRPr lang="nl-BE" dirty="0">
              <a:sym typeface="Wingdings" panose="05000000000000000000" pitchFamily="2" charset="2"/>
            </a:endParaRPr>
          </a:p>
          <a:p>
            <a:pPr lvl="1"/>
            <a:r>
              <a:rPr lang="nl-BE" dirty="0">
                <a:sym typeface="Wingdings" panose="05000000000000000000" pitchFamily="2" charset="2"/>
              </a:rPr>
              <a:t>How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implement</a:t>
            </a:r>
            <a:r>
              <a:rPr lang="nl-BE" dirty="0">
                <a:sym typeface="Wingdings" panose="05000000000000000000" pitchFamily="2" charset="2"/>
              </a:rPr>
              <a:t> different </a:t>
            </a:r>
            <a:r>
              <a:rPr lang="nl-BE" dirty="0" err="1">
                <a:sym typeface="Wingdings" panose="05000000000000000000" pitchFamily="2" charset="2"/>
              </a:rPr>
              <a:t>groundwater</a:t>
            </a:r>
            <a:r>
              <a:rPr lang="nl-BE" dirty="0">
                <a:sym typeface="Wingdings" panose="05000000000000000000" pitchFamily="2" charset="2"/>
              </a:rPr>
              <a:t> levels?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79557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4EC852-1AF5-C555-D31C-FF420DC88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Planning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32B7297-025A-D78A-BC1C-08B7E3D42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860280" cy="4351338"/>
          </a:xfrm>
        </p:spPr>
        <p:txBody>
          <a:bodyPr/>
          <a:lstStyle/>
          <a:p>
            <a:r>
              <a:rPr lang="nl-BE" dirty="0"/>
              <a:t>31/03 (5 weeks): Time series + </a:t>
            </a:r>
            <a:r>
              <a:rPr lang="nl-BE" dirty="0" err="1"/>
              <a:t>Hydrus</a:t>
            </a:r>
            <a:r>
              <a:rPr lang="nl-BE" dirty="0"/>
              <a:t> (practical </a:t>
            </a:r>
            <a:r>
              <a:rPr lang="nl-BE" dirty="0" err="1"/>
              <a:t>work</a:t>
            </a:r>
            <a:r>
              <a:rPr lang="nl-BE" dirty="0"/>
              <a:t> + </a:t>
            </a:r>
            <a:r>
              <a:rPr lang="nl-BE" dirty="0" err="1"/>
              <a:t>material</a:t>
            </a:r>
            <a:r>
              <a:rPr lang="nl-BE" dirty="0"/>
              <a:t> &amp; </a:t>
            </a:r>
            <a:r>
              <a:rPr lang="nl-BE" dirty="0" err="1"/>
              <a:t>methods</a:t>
            </a:r>
            <a:r>
              <a:rPr lang="nl-BE" dirty="0"/>
              <a:t>)</a:t>
            </a:r>
          </a:p>
          <a:p>
            <a:r>
              <a:rPr lang="nl-BE" dirty="0" err="1"/>
              <a:t>Easter</a:t>
            </a:r>
            <a:r>
              <a:rPr lang="nl-BE" dirty="0"/>
              <a:t> </a:t>
            </a:r>
            <a:r>
              <a:rPr lang="nl-BE" dirty="0" err="1"/>
              <a:t>holidays</a:t>
            </a:r>
            <a:r>
              <a:rPr lang="nl-BE" dirty="0"/>
              <a:t>: </a:t>
            </a:r>
            <a:r>
              <a:rPr lang="nl-BE" dirty="0" err="1"/>
              <a:t>Literature</a:t>
            </a:r>
            <a:r>
              <a:rPr lang="nl-BE" dirty="0"/>
              <a:t> </a:t>
            </a:r>
            <a:r>
              <a:rPr lang="nl-BE" dirty="0" err="1"/>
              <a:t>study</a:t>
            </a:r>
            <a:r>
              <a:rPr lang="nl-BE" dirty="0"/>
              <a:t> + </a:t>
            </a:r>
            <a:r>
              <a:rPr lang="nl-BE" dirty="0" err="1"/>
              <a:t>material</a:t>
            </a:r>
            <a:r>
              <a:rPr lang="nl-BE" dirty="0"/>
              <a:t> </a:t>
            </a:r>
            <a:r>
              <a:rPr lang="nl-BE" dirty="0" err="1"/>
              <a:t>methods</a:t>
            </a:r>
            <a:r>
              <a:rPr lang="nl-BE" dirty="0"/>
              <a:t> + first </a:t>
            </a:r>
            <a:r>
              <a:rPr lang="nl-BE" dirty="0" err="1"/>
              <a:t>results</a:t>
            </a:r>
            <a:endParaRPr lang="nl-BE" dirty="0"/>
          </a:p>
          <a:p>
            <a:r>
              <a:rPr lang="nl-BE" dirty="0"/>
              <a:t>Personal deadline: 07/05 (3 </a:t>
            </a:r>
            <a:r>
              <a:rPr lang="nl-BE"/>
              <a:t>weeks): </a:t>
            </a:r>
            <a:r>
              <a:rPr lang="nl-BE" dirty="0" err="1"/>
              <a:t>finalize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results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45395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96EAC8B-3124-9BF7-E399-161D142DE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ANALYSIS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717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492BFE-DE2F-2F4B-8BD2-2075C03B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0FD93D5-8118-9820-EF29-473A853C01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97986" cy="6858000"/>
          </a:xfrm>
          <a:ln>
            <a:solidFill>
              <a:schemeClr val="tx1"/>
            </a:solidFill>
          </a:ln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C478080F-D5E0-2F85-FD49-001AC36F6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29" y="1"/>
            <a:ext cx="5696964" cy="107696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FA80A7CC-330D-DBAB-53BE-1E6CBDADB4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29" y="1328286"/>
            <a:ext cx="5696964" cy="10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20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33787-AEAE-6A7C-F3E7-3C8BB1495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nl-BE" sz="3200" dirty="0">
                <a:solidFill>
                  <a:srgbClr val="FFFFFF"/>
                </a:solidFill>
              </a:rPr>
              <a:t>Water Content Sensors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C50433C-38A9-7F66-FD57-F74D0240C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660" y="3152814"/>
            <a:ext cx="2787926" cy="2427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Volumetric water content</a:t>
            </a:r>
          </a:p>
          <a:p>
            <a:r>
              <a:rPr lang="en-US" sz="1600" dirty="0"/>
              <a:t>Based on gravimetric water content: </a:t>
            </a:r>
            <a:r>
              <a:rPr lang="en-US" sz="1600" dirty="0">
                <a:sym typeface="Symbol" panose="05050102010706020507" pitchFamily="18" charset="2"/>
              </a:rPr>
              <a:t>v = g * BD</a:t>
            </a:r>
          </a:p>
          <a:p>
            <a:pPr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1600" dirty="0">
                <a:sym typeface="Symbol" panose="05050102010706020507" pitchFamily="18" charset="2"/>
              </a:rPr>
              <a:t>Volumetric water content measured with </a:t>
            </a:r>
            <a:r>
              <a:rPr lang="en-US" sz="1600" dirty="0" err="1">
                <a:sym typeface="Symbol" panose="05050102010706020507" pitchFamily="18" charset="2"/>
              </a:rPr>
              <a:t>Kopecky</a:t>
            </a:r>
            <a:r>
              <a:rPr lang="en-US" sz="1600" dirty="0">
                <a:sym typeface="Symbol" panose="05050102010706020507" pitchFamily="18" charset="2"/>
              </a:rPr>
              <a:t> ring</a:t>
            </a:r>
            <a:endParaRPr lang="en-US" sz="1600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8456576B-F4C6-C3A8-752F-B705ABCB1D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273" y="0"/>
            <a:ext cx="8312728" cy="6858000"/>
          </a:xfrm>
          <a:prstGeom prst="rect">
            <a:avLst/>
          </a:prstGeom>
        </p:spPr>
      </p:pic>
      <p:pic>
        <p:nvPicPr>
          <p:cNvPr id="3" name="Tijdelijke aanduiding voor inhoud 8">
            <a:extLst>
              <a:ext uri="{FF2B5EF4-FFF2-40B4-BE49-F238E27FC236}">
                <a16:creationId xmlns:a16="http://schemas.microsoft.com/office/drawing/2014/main" id="{00BE1B95-C628-A6B3-A115-DD6699BC061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45" t="9959" r="34041" b="43289"/>
          <a:stretch/>
        </p:blipFill>
        <p:spPr>
          <a:xfrm>
            <a:off x="0" y="4755381"/>
            <a:ext cx="1889760" cy="210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85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039E51A-4FA5-5B54-8E7C-FD15CD321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Piezometers: Groundwater level [mTAW]</a:t>
            </a:r>
          </a:p>
        </p:txBody>
      </p:sp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716FC9E5-A83D-BE2A-5BA4-3C765D95D9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85"/>
          <a:stretch/>
        </p:blipFill>
        <p:spPr>
          <a:xfrm>
            <a:off x="117524" y="1398760"/>
            <a:ext cx="11956952" cy="545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457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Tijdelijke aanduiding voor inhoud 18" descr="Afbeelding met gras, buiten&#10;&#10;Automatisch gegenereerde beschrijving">
            <a:extLst>
              <a:ext uri="{FF2B5EF4-FFF2-40B4-BE49-F238E27FC236}">
                <a16:creationId xmlns:a16="http://schemas.microsoft.com/office/drawing/2014/main" id="{89811E7D-2018-BEF0-C887-EFAB42054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4560"/>
            <a:ext cx="2712720" cy="3663440"/>
          </a:xfrm>
        </p:spPr>
      </p:pic>
      <p:pic>
        <p:nvPicPr>
          <p:cNvPr id="21" name="Afbeelding 20" descr="Afbeelding met gras, buiten, gereedschap&#10;&#10;Automatisch gegenereerde beschrijving">
            <a:extLst>
              <a:ext uri="{FF2B5EF4-FFF2-40B4-BE49-F238E27FC236}">
                <a16:creationId xmlns:a16="http://schemas.microsoft.com/office/drawing/2014/main" id="{08078A2D-921F-97C4-F755-2ED04E8BE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778" y="3194560"/>
            <a:ext cx="4884587" cy="3663440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E0261FBB-3185-262C-A6EB-ACC90CFAD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8929" y="0"/>
            <a:ext cx="3307231" cy="4380810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88DFB182-37FE-2C81-F55F-F26479CB44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6160" y="0"/>
            <a:ext cx="3545840" cy="4380810"/>
          </a:xfrm>
          <a:prstGeom prst="rect">
            <a:avLst/>
          </a:prstGeom>
        </p:spPr>
      </p:pic>
      <p:sp>
        <p:nvSpPr>
          <p:cNvPr id="26" name="Tekstvak 25">
            <a:extLst>
              <a:ext uri="{FF2B5EF4-FFF2-40B4-BE49-F238E27FC236}">
                <a16:creationId xmlns:a16="http://schemas.microsoft.com/office/drawing/2014/main" id="{3704EF24-FA00-8588-3667-010AC6F3FB24}"/>
              </a:ext>
            </a:extLst>
          </p:cNvPr>
          <p:cNvSpPr txBox="1"/>
          <p:nvPr/>
        </p:nvSpPr>
        <p:spPr>
          <a:xfrm>
            <a:off x="11373014" y="0"/>
            <a:ext cx="79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err="1"/>
              <a:t>Weir</a:t>
            </a:r>
            <a:r>
              <a:rPr lang="nl-BE" dirty="0"/>
              <a:t> 1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0F3E199F-4549-18A8-CEA9-47D0DF614EA5}"/>
              </a:ext>
            </a:extLst>
          </p:cNvPr>
          <p:cNvSpPr txBox="1"/>
          <p:nvPr/>
        </p:nvSpPr>
        <p:spPr>
          <a:xfrm>
            <a:off x="7807960" y="0"/>
            <a:ext cx="79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err="1"/>
              <a:t>Weir</a:t>
            </a:r>
            <a:r>
              <a:rPr lang="nl-BE" dirty="0"/>
              <a:t> 2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DED6C217-7E97-9DBB-3305-294F10D041EB}"/>
              </a:ext>
            </a:extLst>
          </p:cNvPr>
          <p:cNvSpPr txBox="1"/>
          <p:nvPr/>
        </p:nvSpPr>
        <p:spPr>
          <a:xfrm>
            <a:off x="3454703" y="0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/>
              <a:t>22/02/2023</a:t>
            </a:r>
            <a:endParaRPr lang="nl-BE" dirty="0"/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9D572C80-6FDC-003E-57E4-A87868DD57B6}"/>
              </a:ext>
            </a:extLst>
          </p:cNvPr>
          <p:cNvSpPr txBox="1"/>
          <p:nvPr/>
        </p:nvSpPr>
        <p:spPr>
          <a:xfrm>
            <a:off x="7324365" y="6334780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/>
              <a:t>23/12/2022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38654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B5A3CB4-CD80-414A-B049-D382F5946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Piezometers: Below surface depth [m]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0271B12F-4BF3-D464-AFD2-1C1DB64F9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13"/>
          <a:stretch/>
        </p:blipFill>
        <p:spPr>
          <a:xfrm>
            <a:off x="112133" y="1388303"/>
            <a:ext cx="11967733" cy="545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56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9D437F9-59D0-53F2-3915-D29EB433E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Piezometers: Hydrualic gradients</a:t>
            </a:r>
          </a:p>
        </p:txBody>
      </p:sp>
      <p:pic>
        <p:nvPicPr>
          <p:cNvPr id="9" name="Tijdelijke aanduiding voor inhoud 8">
            <a:extLst>
              <a:ext uri="{FF2B5EF4-FFF2-40B4-BE49-F238E27FC236}">
                <a16:creationId xmlns:a16="http://schemas.microsoft.com/office/drawing/2014/main" id="{088E39E6-0E66-9C27-FDAB-635E9E6F3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5" t="11047" r="1201"/>
          <a:stretch/>
        </p:blipFill>
        <p:spPr>
          <a:xfrm>
            <a:off x="269240" y="1388303"/>
            <a:ext cx="11653520" cy="5460797"/>
          </a:xfrm>
        </p:spPr>
      </p:pic>
      <p:pic>
        <p:nvPicPr>
          <p:cNvPr id="3" name="Tijdelijke aanduiding voor inhoud 8">
            <a:extLst>
              <a:ext uri="{FF2B5EF4-FFF2-40B4-BE49-F238E27FC236}">
                <a16:creationId xmlns:a16="http://schemas.microsoft.com/office/drawing/2014/main" id="{B9DC0D2E-2A0F-1E42-1BF9-0C9BEA4779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45" t="9959" r="34041" b="43289"/>
          <a:stretch/>
        </p:blipFill>
        <p:spPr>
          <a:xfrm>
            <a:off x="10320292" y="-35425"/>
            <a:ext cx="1889760" cy="210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87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7D5D061-A397-1C0A-4192-6B4CAE027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Ditch water level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8AE608D6-8FBB-0AD6-C066-078E5CAB3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8" t="9179" r="3068"/>
          <a:stretch/>
        </p:blipFill>
        <p:spPr>
          <a:xfrm>
            <a:off x="451620" y="1396588"/>
            <a:ext cx="11288759" cy="5461412"/>
          </a:xfr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FCE2722A-E4C8-90D5-C9F6-DC4FD6D959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779" y="35564"/>
            <a:ext cx="7135221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67672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2857B43B664447BB904415A2A73ED4" ma:contentTypeVersion="16" ma:contentTypeDescription="Een nieuw document maken." ma:contentTypeScope="" ma:versionID="9199a972405f07d753812351c3319259">
  <xsd:schema xmlns:xsd="http://www.w3.org/2001/XMLSchema" xmlns:xs="http://www.w3.org/2001/XMLSchema" xmlns:p="http://schemas.microsoft.com/office/2006/metadata/properties" xmlns:ns2="61985c74-4260-4fe6-ba30-90408038413f" xmlns:ns3="95ca7f94-10de-42ff-89d0-ae1691dbd182" targetNamespace="http://schemas.microsoft.com/office/2006/metadata/properties" ma:root="true" ma:fieldsID="21ca5e7407a807db9bd588638866605b" ns2:_="" ns3:_="">
    <xsd:import namespace="61985c74-4260-4fe6-ba30-90408038413f"/>
    <xsd:import namespace="95ca7f94-10de-42ff-89d0-ae1691dbd18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985c74-4260-4fe6-ba30-9040803841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64b86b73-2342-47b0-9d40-2b0f7378546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ca7f94-10de-42ff-89d0-ae1691dbd18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2293f9a-59cd-432c-90db-1d53622e7141}" ma:internalName="TaxCatchAll" ma:showField="CatchAllData" ma:web="95ca7f94-10de-42ff-89d0-ae1691dbd18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1985c74-4260-4fe6-ba30-90408038413f">
      <Terms xmlns="http://schemas.microsoft.com/office/infopath/2007/PartnerControls"/>
    </lcf76f155ced4ddcb4097134ff3c332f>
    <TaxCatchAll xmlns="95ca7f94-10de-42ff-89d0-ae1691dbd182" xsi:nil="true"/>
  </documentManagement>
</p:properties>
</file>

<file path=customXml/itemProps1.xml><?xml version="1.0" encoding="utf-8"?>
<ds:datastoreItem xmlns:ds="http://schemas.openxmlformats.org/officeDocument/2006/customXml" ds:itemID="{1A69A5C1-E3BB-45A2-B7F9-7045C04D58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985c74-4260-4fe6-ba30-90408038413f"/>
    <ds:schemaRef ds:uri="95ca7f94-10de-42ff-89d0-ae1691dbd18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861659-2767-41AB-8E33-2312EBE4507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A93606-9E2B-43D9-B387-8E4CED3B8BB0}">
  <ds:schemaRefs>
    <ds:schemaRef ds:uri="http://schemas.microsoft.com/office/2006/metadata/properties"/>
    <ds:schemaRef ds:uri="http://schemas.microsoft.com/office/infopath/2007/PartnerControls"/>
    <ds:schemaRef ds:uri="61985c74-4260-4fe6-ba30-90408038413f"/>
    <ds:schemaRef ds:uri="95ca7f94-10de-42ff-89d0-ae1691dbd18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1931</TotalTime>
  <Words>204</Words>
  <Application>Microsoft Office PowerPoint</Application>
  <PresentationFormat>Breedbeeld</PresentationFormat>
  <Paragraphs>37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Kantoorthema</vt:lpstr>
      <vt:lpstr>Mid-term thesis presentation (27/02/2023)</vt:lpstr>
      <vt:lpstr>DATA ANALYSIS</vt:lpstr>
      <vt:lpstr>PowerPoint-presentatie</vt:lpstr>
      <vt:lpstr>Water Content Sensors</vt:lpstr>
      <vt:lpstr>Piezometers: Groundwater level [mTAW]</vt:lpstr>
      <vt:lpstr>PowerPoint-presentatie</vt:lpstr>
      <vt:lpstr>Piezometers: Below surface depth [m]</vt:lpstr>
      <vt:lpstr>Piezometers: Hydrualic gradients</vt:lpstr>
      <vt:lpstr>Ditch water level</vt:lpstr>
      <vt:lpstr>What is next?</vt:lpstr>
      <vt:lpstr>HYDRUS MODELLING</vt:lpstr>
      <vt:lpstr>PowerPoint-presentatie</vt:lpstr>
      <vt:lpstr>Planning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thesis presentation (27/02/2023)</dc:title>
  <dc:creator>Anne-Marie Braspenning</dc:creator>
  <cp:lastModifiedBy>Anne-Marie Braspenning</cp:lastModifiedBy>
  <cp:revision>5</cp:revision>
  <dcterms:created xsi:type="dcterms:W3CDTF">2023-02-19T12:18:44Z</dcterms:created>
  <dcterms:modified xsi:type="dcterms:W3CDTF">2023-03-08T16:15:35Z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0x010100172857B43B664447BB904415A2A73ED4</vt:lpwstr>
  </property>
  <property fmtid="{D5CDD505-2E9C-101B-9397-08002B2CF9AE}" pid="3" name="MediaServiceImageTags">
    <vt:lpwstr/>
  </property>
</Properties>
</file>

<file path=docProps/thumbnail.jpeg>
</file>